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73" r:id="rId7"/>
    <p:sldId id="269" r:id="rId8"/>
    <p:sldId id="272" r:id="rId9"/>
    <p:sldId id="271" r:id="rId10"/>
    <p:sldId id="270" r:id="rId11"/>
    <p:sldId id="261" r:id="rId12"/>
    <p:sldId id="265" r:id="rId13"/>
    <p:sldId id="262" r:id="rId14"/>
    <p:sldId id="267" r:id="rId15"/>
    <p:sldId id="264" r:id="rId16"/>
    <p:sldId id="266" r:id="rId17"/>
    <p:sldId id="26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18" y="3947826"/>
            <a:ext cx="1602360" cy="1905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37" y="3641637"/>
            <a:ext cx="1103800" cy="131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iturbe@usach.cl" TargetMode="External"/><Relationship Id="rId2" Type="http://schemas.openxmlformats.org/officeDocument/2006/relationships/hyperlink" Target="http://proyectos.diinf.usach.c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yectos.diinf.usach.cl/svn/nombrecort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about/dashboards/index.html" TargetMode="External"/><Relationship Id="rId2" Type="http://schemas.openxmlformats.org/officeDocument/2006/relationships/hyperlink" Target="http://developer.android.com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ay.google.com/apps/publish/signup/" TargetMode="External"/><Relationship Id="rId4" Type="http://schemas.openxmlformats.org/officeDocument/2006/relationships/hyperlink" Target="http://developer.android.com/sdk/installing/index.html?pkg=ad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Introducción a Android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Juan Ignacio </a:t>
            </a:r>
            <a:r>
              <a:rPr lang="es-CL" dirty="0" smtClean="0"/>
              <a:t>Iturbe</a:t>
            </a:r>
          </a:p>
          <a:p>
            <a:r>
              <a:rPr lang="es-CL" dirty="0" smtClean="0"/>
              <a:t>http://sitios.diinf.usach.cl/android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39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Directorio /res/</a:t>
            </a:r>
            <a:endParaRPr lang="es-CL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73" y="1719665"/>
            <a:ext cx="6468949" cy="456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3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DEMO</a:t>
            </a:r>
            <a:endParaRPr lang="es-CL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https://developer.android.com/training/basics/firstapp/index.html</a:t>
            </a:r>
          </a:p>
        </p:txBody>
      </p:sp>
    </p:spTree>
    <p:extLst>
      <p:ext uri="{BB962C8B-B14F-4D97-AF65-F5344CB8AC3E}">
        <p14:creationId xmlns:p14="http://schemas.microsoft.com/office/powerpoint/2010/main" val="22033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r>
              <a:rPr lang="es-CL" dirty="0" err="1" smtClean="0"/>
              <a:t>hackaton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considerarán las siguientes etapas:</a:t>
            </a:r>
          </a:p>
          <a:p>
            <a:pPr lvl="1"/>
            <a:r>
              <a:rPr lang="es-CL" dirty="0" smtClean="0"/>
              <a:t>Sorteo de la problemática por grupo.</a:t>
            </a:r>
          </a:p>
          <a:p>
            <a:pPr lvl="1"/>
            <a:r>
              <a:rPr lang="es-CL" dirty="0" smtClean="0"/>
              <a:t>Clasificación a etapa </a:t>
            </a:r>
            <a:r>
              <a:rPr lang="es-CL" dirty="0" smtClean="0"/>
              <a:t>final (entrega final de proyectos 14/11/2014 a las 12pm)</a:t>
            </a:r>
            <a:endParaRPr lang="es-CL" dirty="0" smtClean="0"/>
          </a:p>
          <a:p>
            <a:pPr lvl="1"/>
            <a:r>
              <a:rPr lang="es-CL" dirty="0" smtClean="0"/>
              <a:t>Decisión del jurado.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37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r>
              <a:rPr lang="es-CL" dirty="0" err="1" smtClean="0"/>
              <a:t>hackaton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Definición de problema 1 del DIINF</a:t>
            </a:r>
          </a:p>
          <a:p>
            <a:pPr lvl="1"/>
            <a:r>
              <a:rPr lang="es-CL" dirty="0" smtClean="0"/>
              <a:t>Actualmente se cuenta con un LED en la entrada del DIINF, el cual cuenta con una interfaz no muy atractiva.</a:t>
            </a:r>
          </a:p>
          <a:p>
            <a:pPr lvl="1"/>
            <a:r>
              <a:rPr lang="es-CL" dirty="0" smtClean="0"/>
              <a:t>La noticias de los diferentes sitios conectados, no se aprecian de buena forma.</a:t>
            </a:r>
          </a:p>
          <a:p>
            <a:pPr lvl="1"/>
            <a:r>
              <a:rPr lang="es-CL" dirty="0" smtClean="0"/>
              <a:t>En la sección redes sociales, solamente se tiene conectado </a:t>
            </a:r>
            <a:r>
              <a:rPr lang="es-CL" dirty="0" err="1" smtClean="0"/>
              <a:t>linkedin</a:t>
            </a:r>
            <a:endParaRPr lang="es-CL" dirty="0" smtClean="0"/>
          </a:p>
          <a:p>
            <a:pPr lvl="1"/>
            <a:r>
              <a:rPr lang="es-CL" dirty="0" smtClean="0"/>
              <a:t>No aparece información sobre el uso actual de las salas de clases, ni laboratorios (calendar)</a:t>
            </a:r>
          </a:p>
          <a:p>
            <a:pPr lvl="1"/>
            <a:r>
              <a:rPr lang="es-CL" dirty="0" smtClean="0"/>
              <a:t>En este no aparece información de </a:t>
            </a:r>
            <a:r>
              <a:rPr lang="es-CL" dirty="0" err="1" smtClean="0"/>
              <a:t>usachvirtual</a:t>
            </a:r>
            <a:r>
              <a:rPr lang="es-CL" dirty="0" smtClean="0"/>
              <a:t> de los cursos de coordinación diurna y vespertina.</a:t>
            </a:r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56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Instrucciones </a:t>
            </a:r>
            <a:r>
              <a:rPr lang="es-CL" dirty="0" err="1"/>
              <a:t>hackaton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Situación actual del LED</a:t>
            </a:r>
          </a:p>
          <a:p>
            <a:pPr lvl="1"/>
            <a:r>
              <a:rPr lang="es-CL" dirty="0"/>
              <a:t>Se recopila información desde diferentes sitios del DIINF (RSS) y se almacena en archivos </a:t>
            </a:r>
            <a:r>
              <a:rPr lang="es-CL" dirty="0" err="1"/>
              <a:t>json</a:t>
            </a:r>
            <a:r>
              <a:rPr lang="es-CL" dirty="0"/>
              <a:t>.</a:t>
            </a:r>
          </a:p>
          <a:p>
            <a:pPr lvl="1"/>
            <a:r>
              <a:rPr lang="es-CL" dirty="0"/>
              <a:t>Se leen los archivos con </a:t>
            </a:r>
            <a:r>
              <a:rPr lang="es-CL" dirty="0" err="1"/>
              <a:t>javascript</a:t>
            </a:r>
            <a:r>
              <a:rPr lang="es-CL" dirty="0"/>
              <a:t> y se muestra a través de una interfaz web.</a:t>
            </a:r>
          </a:p>
          <a:p>
            <a:pPr lvl="1"/>
            <a:r>
              <a:rPr lang="es-CL" dirty="0"/>
              <a:t>El sistema actual está desarrollado como un tema para un sitio web hecho en </a:t>
            </a:r>
            <a:r>
              <a:rPr lang="es-CL" dirty="0" err="1"/>
              <a:t>wordpress</a:t>
            </a:r>
            <a:r>
              <a:rPr lang="es-CL" dirty="0"/>
              <a:t> (http://sitios.diinf.usach.cl/informaciones)</a:t>
            </a:r>
          </a:p>
          <a:p>
            <a:pPr lvl="1"/>
            <a:r>
              <a:rPr lang="es-CL" dirty="0"/>
              <a:t>La pantalla completa implica otra limitación. El sitio web actualmente se muestra a través del navegador Firefox y con la extensión “</a:t>
            </a:r>
            <a:r>
              <a:rPr lang="es-CL" dirty="0" err="1"/>
              <a:t>fullscreen</a:t>
            </a:r>
            <a:r>
              <a:rPr lang="es-CL" dirty="0"/>
              <a:t>” habilitada. </a:t>
            </a:r>
          </a:p>
          <a:p>
            <a:pPr lvl="1"/>
            <a:r>
              <a:rPr lang="es-CL" dirty="0"/>
              <a:t>La aplicación actualiza cada 10 minutos actualiza con AJAX y cada 1 hora el sitio completo (mediante el </a:t>
            </a:r>
            <a:r>
              <a:rPr lang="es-CL" dirty="0" err="1"/>
              <a:t>metatag</a:t>
            </a:r>
            <a:r>
              <a:rPr lang="es-CL" dirty="0"/>
              <a:t> “</a:t>
            </a:r>
            <a:r>
              <a:rPr lang="es-CL" dirty="0" err="1"/>
              <a:t>Refresh</a:t>
            </a:r>
            <a:r>
              <a:rPr lang="es-CL" dirty="0"/>
              <a:t>”)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6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Instrucciones </a:t>
            </a:r>
            <a:r>
              <a:rPr lang="es-CL" dirty="0" err="1"/>
              <a:t>hackaton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Definición problema 2 del DIINF</a:t>
            </a:r>
          </a:p>
          <a:p>
            <a:pPr lvl="1"/>
            <a:r>
              <a:rPr lang="es-CL" dirty="0" smtClean="0"/>
              <a:t>Se tienen sectores en el DIINF donde se debe guardar silencio, por su proximidad con las clases.</a:t>
            </a:r>
          </a:p>
          <a:p>
            <a:pPr lvl="1"/>
            <a:r>
              <a:rPr lang="es-CL" dirty="0" smtClean="0"/>
              <a:t>Se tienen sectores en el DIINF donde siempre se debe guardar silencio, por su proximidad a oficinas.</a:t>
            </a:r>
          </a:p>
          <a:p>
            <a:pPr lvl="1"/>
            <a:r>
              <a:rPr lang="es-CL" dirty="0" smtClean="0"/>
              <a:t>No siempre hay clases en estos lugares. Se sabe a través de los calendarios de google calendar, cuando hay y no hay clases.</a:t>
            </a:r>
          </a:p>
          <a:p>
            <a:pPr lvl="1"/>
            <a:r>
              <a:rPr lang="es-CL" dirty="0" err="1" smtClean="0"/>
              <a:t>Ej</a:t>
            </a:r>
            <a:r>
              <a:rPr lang="es-CL" dirty="0"/>
              <a:t> </a:t>
            </a:r>
            <a:r>
              <a:rPr lang="es-CL" dirty="0" smtClean="0"/>
              <a:t>calendario (pueden usar calendarios de prueba): </a:t>
            </a:r>
            <a:r>
              <a:rPr lang="es-CL" dirty="0"/>
              <a:t>https://www.google.com/calendar/embed?src=usach.cl_dfi5lmfie6njhfsa72gm6l6m04%40group.calendar.google.com&amp;ctz=America/Santiago</a:t>
            </a:r>
            <a:endParaRPr lang="es-CL" dirty="0" smtClean="0"/>
          </a:p>
          <a:p>
            <a:r>
              <a:rPr lang="es-CL" dirty="0" smtClean="0"/>
              <a:t>Posible solución</a:t>
            </a:r>
          </a:p>
          <a:p>
            <a:pPr lvl="1"/>
            <a:r>
              <a:rPr lang="es-CL" dirty="0" smtClean="0"/>
              <a:t>Desarrollar una aplicación que de alertas visuales cada vez que se pase un umbral de decibeles permitidos y que este conectada al calendario de la sala(s) cercanas, talque permita cierto nivel de decibeles en horarios permitidos.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02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r>
              <a:rPr lang="es-CL" dirty="0" err="1" smtClean="0"/>
              <a:t>hackaton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/>
              <a:t>Definición de problema 3 del DIINF</a:t>
            </a:r>
          </a:p>
          <a:p>
            <a:pPr lvl="1"/>
            <a:r>
              <a:rPr lang="es-CL" dirty="0" smtClean="0"/>
              <a:t>Se requiere un sistema para administrar el flujo de noticias del DIINF y la difusión de las mismas.</a:t>
            </a:r>
          </a:p>
          <a:p>
            <a:pPr lvl="1"/>
            <a:r>
              <a:rPr lang="es-CL" dirty="0" smtClean="0"/>
              <a:t>Llegan noticias, pero algunas deben ir al sitio del </a:t>
            </a:r>
            <a:r>
              <a:rPr lang="es-CL" dirty="0" err="1" smtClean="0"/>
              <a:t>diinf</a:t>
            </a:r>
            <a:r>
              <a:rPr lang="es-CL" dirty="0" smtClean="0"/>
              <a:t>, otras también al </a:t>
            </a:r>
            <a:r>
              <a:rPr lang="es-CL" dirty="0" err="1" smtClean="0"/>
              <a:t>facebook</a:t>
            </a:r>
            <a:r>
              <a:rPr lang="es-CL" dirty="0" smtClean="0"/>
              <a:t>, al </a:t>
            </a:r>
            <a:r>
              <a:rPr lang="es-CL" dirty="0" err="1" smtClean="0"/>
              <a:t>linkedin</a:t>
            </a:r>
            <a:r>
              <a:rPr lang="es-CL" dirty="0" smtClean="0"/>
              <a:t> y/o a </a:t>
            </a:r>
            <a:r>
              <a:rPr lang="es-CL" dirty="0" err="1" smtClean="0"/>
              <a:t>Twitter</a:t>
            </a:r>
            <a:r>
              <a:rPr lang="es-CL" dirty="0" smtClean="0"/>
              <a:t>.</a:t>
            </a:r>
          </a:p>
          <a:p>
            <a:pPr lvl="1"/>
            <a:r>
              <a:rPr lang="es-CL" dirty="0" smtClean="0"/>
              <a:t>La idea es escribir la noticia solamente una vez y seleccionar donde se debe publicar.</a:t>
            </a:r>
          </a:p>
          <a:p>
            <a:pPr lvl="2"/>
            <a:r>
              <a:rPr lang="es-CL" dirty="0" smtClean="0"/>
              <a:t>Noticias DIINF</a:t>
            </a:r>
          </a:p>
          <a:p>
            <a:pPr lvl="2"/>
            <a:r>
              <a:rPr lang="es-CL" dirty="0" err="1" smtClean="0"/>
              <a:t>Usachvirtual</a:t>
            </a:r>
            <a:endParaRPr lang="es-CL" dirty="0" smtClean="0"/>
          </a:p>
          <a:p>
            <a:pPr lvl="2"/>
            <a:r>
              <a:rPr lang="es-CL" dirty="0" err="1" smtClean="0"/>
              <a:t>Twitter</a:t>
            </a:r>
            <a:endParaRPr lang="es-CL" dirty="0"/>
          </a:p>
          <a:p>
            <a:pPr lvl="2"/>
            <a:r>
              <a:rPr lang="es-CL" dirty="0" err="1" smtClean="0"/>
              <a:t>Linkedin</a:t>
            </a:r>
            <a:endParaRPr lang="es-CL" dirty="0" smtClean="0"/>
          </a:p>
          <a:p>
            <a:pPr lvl="2"/>
            <a:r>
              <a:rPr lang="es-CL" dirty="0" smtClean="0"/>
              <a:t>Facebook</a:t>
            </a:r>
          </a:p>
          <a:p>
            <a:pPr lvl="2"/>
            <a:r>
              <a:rPr lang="es-CL" dirty="0" smtClean="0"/>
              <a:t>Otros</a:t>
            </a:r>
          </a:p>
        </p:txBody>
      </p:sp>
    </p:spTree>
    <p:extLst>
      <p:ext uri="{BB962C8B-B14F-4D97-AF65-F5344CB8AC3E}">
        <p14:creationId xmlns:p14="http://schemas.microsoft.com/office/powerpoint/2010/main" val="33045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r>
              <a:rPr lang="es-CL" dirty="0" err="1" smtClean="0"/>
              <a:t>hackaton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Las aplicaciones deben ser funcionales para clasificar a la etapa final.</a:t>
            </a:r>
          </a:p>
          <a:p>
            <a:r>
              <a:rPr lang="es-CL" dirty="0" smtClean="0"/>
              <a:t>Puede que aparezcan nuevos requerimientos a lo largo de la </a:t>
            </a:r>
            <a:r>
              <a:rPr lang="es-CL" dirty="0" err="1" smtClean="0"/>
              <a:t>hackaton</a:t>
            </a:r>
            <a:r>
              <a:rPr lang="es-CL" dirty="0" smtClean="0"/>
              <a:t>. (Atentos a sitios.diinf.usach.cl/</a:t>
            </a:r>
            <a:r>
              <a:rPr lang="es-CL" dirty="0" err="1" smtClean="0"/>
              <a:t>android</a:t>
            </a:r>
            <a:r>
              <a:rPr lang="es-CL" dirty="0" smtClean="0"/>
              <a:t>)</a:t>
            </a:r>
            <a:endParaRPr lang="es-CL" dirty="0" smtClean="0"/>
          </a:p>
          <a:p>
            <a:r>
              <a:rPr lang="es-CL" dirty="0" smtClean="0"/>
              <a:t>Se puede desarrollar en Android, HTML5, </a:t>
            </a:r>
            <a:r>
              <a:rPr lang="es-CL" dirty="0" err="1" smtClean="0"/>
              <a:t>PhoneGap</a:t>
            </a:r>
            <a:r>
              <a:rPr lang="es-CL" dirty="0" smtClean="0"/>
              <a:t>.</a:t>
            </a:r>
          </a:p>
          <a:p>
            <a:r>
              <a:rPr lang="es-CL" dirty="0" smtClean="0"/>
              <a:t>Se debe consultar en caso de requerimiento de otra tecnología.</a:t>
            </a:r>
          </a:p>
          <a:p>
            <a:r>
              <a:rPr lang="es-CL" dirty="0" smtClean="0"/>
              <a:t>Se deben utilizar las normas gráficas de la Universidad.</a:t>
            </a:r>
          </a:p>
          <a:p>
            <a:r>
              <a:rPr lang="es-CL" dirty="0"/>
              <a:t>Todas las aplicaciones se deben desarrollar dentro del sistema de gestión de proyectos del DIINF </a:t>
            </a:r>
            <a:r>
              <a:rPr lang="es-CL" dirty="0">
                <a:hlinkClick r:id="rId2"/>
              </a:rPr>
              <a:t>http://proyectos.diinf.usach.cl</a:t>
            </a:r>
            <a:r>
              <a:rPr lang="es-CL" dirty="0"/>
              <a:t> (subversión)</a:t>
            </a:r>
          </a:p>
          <a:p>
            <a:pPr lvl="1"/>
            <a:r>
              <a:rPr lang="es-CL" dirty="0" smtClean="0"/>
              <a:t>Los integrantes deben ingresar con su usuario y contraseña de los laboratorios a la plataforma del link anterior.</a:t>
            </a:r>
          </a:p>
          <a:p>
            <a:pPr lvl="1"/>
            <a:r>
              <a:rPr lang="es-CL" dirty="0" smtClean="0"/>
              <a:t>Luego, cada grupo debe enviar un correo a </a:t>
            </a:r>
            <a:r>
              <a:rPr lang="es-CL" dirty="0" smtClean="0">
                <a:hlinkClick r:id="rId3"/>
              </a:rPr>
              <a:t>jiturbe@usach.cl</a:t>
            </a:r>
            <a:r>
              <a:rPr lang="es-CL" dirty="0" smtClean="0"/>
              <a:t> con los nombres de los usuarios de laboratorio de los integrantes, un nombre corto y un nombre largo del proyecto</a:t>
            </a:r>
          </a:p>
          <a:p>
            <a:pPr lvl="1"/>
            <a:r>
              <a:rPr lang="es-CL" dirty="0" smtClean="0"/>
              <a:t>Luego la dirección del </a:t>
            </a:r>
            <a:r>
              <a:rPr lang="es-CL" dirty="0" err="1" smtClean="0"/>
              <a:t>svn</a:t>
            </a:r>
            <a:r>
              <a:rPr lang="es-CL" dirty="0" smtClean="0"/>
              <a:t> será </a:t>
            </a:r>
            <a:r>
              <a:rPr lang="es-CL" dirty="0" smtClean="0">
                <a:hlinkClick r:id="rId4"/>
              </a:rPr>
              <a:t>http://</a:t>
            </a:r>
            <a:r>
              <a:rPr lang="es-CL" dirty="0" smtClean="0">
                <a:hlinkClick r:id="rId4"/>
              </a:rPr>
              <a:t>proyectos.diinf.usach.cl/svn/nombrecorto</a:t>
            </a:r>
            <a:endParaRPr lang="es-CL" dirty="0" smtClean="0"/>
          </a:p>
          <a:p>
            <a:pPr lvl="1"/>
            <a:r>
              <a:rPr lang="es-CL" dirty="0" smtClean="0"/>
              <a:t>Cliente </a:t>
            </a:r>
            <a:r>
              <a:rPr lang="es-CL" dirty="0" err="1" smtClean="0"/>
              <a:t>svn</a:t>
            </a:r>
            <a:r>
              <a:rPr lang="es-CL" dirty="0"/>
              <a:t> (http://tortoisesvn.net</a:t>
            </a:r>
            <a:r>
              <a:rPr lang="es-CL" dirty="0" smtClean="0"/>
              <a:t>/)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35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Recomendaciones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Generar listado de requerimientos y priorizarlos por importancia.</a:t>
            </a:r>
          </a:p>
          <a:p>
            <a:r>
              <a:rPr lang="es-CL" dirty="0" smtClean="0"/>
              <a:t>Luego de que el primer requerimiento este funcionando, seguir por el siguiente.</a:t>
            </a:r>
          </a:p>
          <a:p>
            <a:r>
              <a:rPr lang="es-CL" dirty="0" smtClean="0"/>
              <a:t>Proponer y desarrollar requerimientos innovadores (diferenciarse)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318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Tabla de contenidos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</a:p>
          <a:p>
            <a:r>
              <a:rPr lang="es-CL" dirty="0" smtClean="0"/>
              <a:t>Fundamentos </a:t>
            </a:r>
            <a:r>
              <a:rPr lang="es-CL" dirty="0" smtClean="0"/>
              <a:t>tecnológicos</a:t>
            </a:r>
          </a:p>
          <a:p>
            <a:r>
              <a:rPr lang="es-CL" dirty="0" smtClean="0"/>
              <a:t>Demo</a:t>
            </a:r>
          </a:p>
          <a:p>
            <a:r>
              <a:rPr lang="es-CL" dirty="0" smtClean="0"/>
              <a:t>Instrucciones </a:t>
            </a:r>
            <a:r>
              <a:rPr lang="es-CL" dirty="0" err="1" smtClean="0"/>
              <a:t>hackaton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23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1313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s-ES" altLang="es-CL" dirty="0" smtClean="0"/>
              <a:t>¿Que </a:t>
            </a:r>
            <a:r>
              <a:rPr lang="es-ES" altLang="es-CL" dirty="0"/>
              <a:t>es Android?</a:t>
            </a:r>
          </a:p>
          <a:p>
            <a:pPr indent="-341313">
              <a:lnSpc>
                <a:spcPct val="80000"/>
              </a:lnSpc>
              <a:spcBef>
                <a:spcPts val="300"/>
              </a:spcBef>
              <a:buClr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s-ES" altLang="es-CL" dirty="0"/>
          </a:p>
          <a:p>
            <a:pPr indent="-341313">
              <a:lnSpc>
                <a:spcPct val="80000"/>
              </a:lnSpc>
              <a:spcBef>
                <a:spcPts val="600"/>
              </a:spcBef>
              <a:buClr>
                <a:srgbClr val="99CC00"/>
              </a:buClr>
              <a:buSzPct val="14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s-MX" altLang="es-CL" dirty="0"/>
              <a:t>Android es un sistema operativo móvil basado en Linux.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>
                <a:srgbClr val="99CC00"/>
              </a:buClr>
              <a:buSzPct val="14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s-CL" dirty="0" err="1"/>
              <a:t>Está</a:t>
            </a:r>
            <a:r>
              <a:rPr lang="en-US" altLang="es-CL" dirty="0"/>
              <a:t> </a:t>
            </a:r>
            <a:r>
              <a:rPr lang="en-US" altLang="es-CL" dirty="0" err="1"/>
              <a:t>enfocado</a:t>
            </a:r>
            <a:r>
              <a:rPr lang="en-US" altLang="es-CL" dirty="0"/>
              <a:t> para </a:t>
            </a:r>
            <a:r>
              <a:rPr lang="en-US" altLang="es-CL" dirty="0" err="1"/>
              <a:t>ser</a:t>
            </a:r>
            <a:r>
              <a:rPr lang="en-US" altLang="es-CL" dirty="0"/>
              <a:t> </a:t>
            </a:r>
            <a:r>
              <a:rPr lang="en-US" altLang="es-CL" dirty="0" err="1"/>
              <a:t>utilizado</a:t>
            </a:r>
            <a:r>
              <a:rPr lang="en-US" altLang="es-CL" dirty="0"/>
              <a:t> </a:t>
            </a:r>
            <a:r>
              <a:rPr lang="en-US" altLang="es-CL" dirty="0" smtClean="0"/>
              <a:t>en </a:t>
            </a:r>
            <a:r>
              <a:rPr lang="en-US" altLang="es-CL" dirty="0" err="1" smtClean="0"/>
              <a:t>dispositivos</a:t>
            </a:r>
            <a:r>
              <a:rPr lang="en-US" altLang="es-CL" dirty="0" smtClean="0"/>
              <a:t> </a:t>
            </a:r>
            <a:r>
              <a:rPr lang="en-US" altLang="es-CL" dirty="0" err="1"/>
              <a:t>móviles</a:t>
            </a:r>
            <a:r>
              <a:rPr lang="en-US" altLang="es-CL" dirty="0"/>
              <a:t> 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>
                <a:srgbClr val="99CC00"/>
              </a:buClr>
              <a:buSzPct val="14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s-MX" altLang="es-CL" dirty="0" smtClean="0"/>
              <a:t>Fue </a:t>
            </a:r>
            <a:r>
              <a:rPr lang="es-MX" altLang="es-CL" dirty="0"/>
              <a:t>desarrollado inicialmente por Android Inc., una firma comprada por Google en 2005</a:t>
            </a:r>
            <a:r>
              <a:rPr lang="es-MX" altLang="es-CL" dirty="0" smtClean="0"/>
              <a:t>.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>
                <a:srgbClr val="99CC00"/>
              </a:buClr>
              <a:buSzPct val="14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s-MX" alt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950098" y="4562669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Canalys</a:t>
            </a:r>
            <a:r>
              <a:rPr lang="en-US" b="1" dirty="0"/>
              <a:t>: </a:t>
            </a:r>
            <a:r>
              <a:rPr lang="en-US" b="1" dirty="0" smtClean="0"/>
              <a:t>“Android </a:t>
            </a:r>
            <a:r>
              <a:rPr lang="en-US" b="1" dirty="0"/>
              <a:t>on 81% of smartphones shipped in Q1 2014, 16% iOS, 3% Windows Phone; 34% had 5″-plus </a:t>
            </a:r>
            <a:r>
              <a:rPr lang="en-US" b="1" dirty="0" smtClean="0"/>
              <a:t>displays” 279,4 MM de smartphones</a:t>
            </a:r>
            <a:endParaRPr lang="en-US" b="1" dirty="0"/>
          </a:p>
          <a:p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950098" y="5459176"/>
            <a:ext cx="6096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700" dirty="0"/>
              <a:t>http://thenextweb.com/mobile/2014/05/12/canalys-android-81-smartphones-shipped-q1-2014-16-ios-3-windows-phone-34-5-plus-displays/</a:t>
            </a:r>
          </a:p>
        </p:txBody>
      </p:sp>
      <p:pic>
        <p:nvPicPr>
          <p:cNvPr id="4098" name="Picture 2" descr="http://upload.wikimedia.org/wikipedia/commons/thumb/a/aa/Logo_Google_2013_Official.svg/1280px-Logo_Google_2013_Officia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17" y="944778"/>
            <a:ext cx="3536904" cy="121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2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File:System-archite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9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Fundamentos tecnológicos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La biblia</a:t>
            </a:r>
          </a:p>
          <a:p>
            <a:pPr lvl="1"/>
            <a:r>
              <a:rPr lang="es-CL" dirty="0">
                <a:hlinkClick r:id="rId2"/>
              </a:rPr>
              <a:t>http://</a:t>
            </a:r>
            <a:r>
              <a:rPr lang="es-CL" dirty="0" smtClean="0">
                <a:hlinkClick r:id="rId2"/>
              </a:rPr>
              <a:t>developer.android.com/index.html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Estadísticas </a:t>
            </a:r>
            <a:r>
              <a:rPr lang="es-CL" dirty="0" smtClean="0"/>
              <a:t>Android</a:t>
            </a:r>
          </a:p>
          <a:p>
            <a:pPr lvl="1"/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developer.android.com/about/dashboards/index.html</a:t>
            </a:r>
            <a:endParaRPr lang="es-CL" dirty="0" smtClean="0"/>
          </a:p>
          <a:p>
            <a:pPr lvl="1"/>
            <a:endParaRPr lang="es-CL" dirty="0"/>
          </a:p>
          <a:p>
            <a:r>
              <a:rPr lang="es-CL" dirty="0" smtClean="0"/>
              <a:t>Instalación ADT (Android </a:t>
            </a:r>
            <a:r>
              <a:rPr lang="es-CL" dirty="0" err="1" smtClean="0"/>
              <a:t>Development</a:t>
            </a:r>
            <a:r>
              <a:rPr lang="es-CL" dirty="0" smtClean="0"/>
              <a:t> </a:t>
            </a:r>
            <a:r>
              <a:rPr lang="es-CL" dirty="0" err="1" smtClean="0"/>
              <a:t>Toolkit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>
                <a:hlinkClick r:id="rId4"/>
              </a:rPr>
              <a:t>http</a:t>
            </a:r>
            <a:r>
              <a:rPr lang="es-CL" dirty="0">
                <a:hlinkClick r:id="rId4"/>
              </a:rPr>
              <a:t>://</a:t>
            </a:r>
            <a:r>
              <a:rPr lang="es-CL" dirty="0" smtClean="0">
                <a:hlinkClick r:id="rId4"/>
              </a:rPr>
              <a:t>developer.android.com/sdk/installing/index.html?pkg=adt</a:t>
            </a:r>
            <a:endParaRPr lang="es-CL" dirty="0" smtClean="0"/>
          </a:p>
          <a:p>
            <a:pPr marL="457200" lvl="1" indent="0">
              <a:buNone/>
            </a:pPr>
            <a:endParaRPr lang="es-CL" dirty="0" smtClean="0"/>
          </a:p>
          <a:p>
            <a:r>
              <a:rPr lang="es-CL" dirty="0" smtClean="0"/>
              <a:t>Google Play </a:t>
            </a:r>
            <a:r>
              <a:rPr lang="es-CL" dirty="0" err="1" smtClean="0"/>
              <a:t>Developer</a:t>
            </a:r>
            <a:r>
              <a:rPr lang="es-CL" dirty="0" smtClean="0"/>
              <a:t> </a:t>
            </a:r>
            <a:r>
              <a:rPr lang="es-CL" dirty="0" err="1" smtClean="0"/>
              <a:t>Console</a:t>
            </a:r>
            <a:endParaRPr lang="es-CL" dirty="0" smtClean="0"/>
          </a:p>
          <a:p>
            <a:pPr lvl="1"/>
            <a:r>
              <a:rPr lang="es-CL" dirty="0">
                <a:hlinkClick r:id="rId5"/>
              </a:rPr>
              <a:t>https://play.google.com/apps/publish/signup</a:t>
            </a:r>
            <a:r>
              <a:rPr lang="es-CL" dirty="0" smtClean="0">
                <a:hlinkClick r:id="rId5"/>
              </a:rPr>
              <a:t>/#</a:t>
            </a:r>
            <a:endParaRPr lang="es-CL" dirty="0" smtClean="0"/>
          </a:p>
          <a:p>
            <a:pPr marL="457200" lvl="1" indent="0">
              <a:buNone/>
            </a:pPr>
            <a:endParaRPr lang="es-CL" dirty="0" smtClean="0"/>
          </a:p>
          <a:p>
            <a:pPr lvl="1"/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8018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Requerimientos para el desarrollo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Java </a:t>
            </a:r>
            <a:r>
              <a:rPr lang="es-CL" dirty="0" err="1" smtClean="0"/>
              <a:t>Development</a:t>
            </a:r>
            <a:r>
              <a:rPr lang="es-CL" dirty="0" smtClean="0"/>
              <a:t> Kit (JDK)</a:t>
            </a:r>
          </a:p>
          <a:p>
            <a:pPr lvl="1"/>
            <a:r>
              <a:rPr lang="es-CL" dirty="0" smtClean="0"/>
              <a:t>Configurar variables de entorno JAVA_HOME y PATH</a:t>
            </a:r>
          </a:p>
          <a:p>
            <a:r>
              <a:rPr lang="es-CL" dirty="0" smtClean="0"/>
              <a:t>Eclipse con </a:t>
            </a:r>
            <a:r>
              <a:rPr lang="es-CL" dirty="0" err="1" smtClean="0"/>
              <a:t>plugin</a:t>
            </a:r>
            <a:r>
              <a:rPr lang="es-CL" dirty="0"/>
              <a:t> </a:t>
            </a:r>
            <a:r>
              <a:rPr lang="es-CL" dirty="0" smtClean="0"/>
              <a:t>ADT (</a:t>
            </a:r>
            <a:r>
              <a:rPr lang="es-CL" dirty="0" err="1" smtClean="0"/>
              <a:t>Android</a:t>
            </a:r>
            <a:r>
              <a:rPr lang="es-CL" dirty="0" smtClean="0"/>
              <a:t> </a:t>
            </a:r>
            <a:r>
              <a:rPr lang="es-CL" dirty="0" err="1" smtClean="0"/>
              <a:t>Development</a:t>
            </a:r>
            <a:r>
              <a:rPr lang="es-CL" dirty="0" smtClean="0"/>
              <a:t> </a:t>
            </a:r>
            <a:r>
              <a:rPr lang="es-CL" dirty="0" err="1" smtClean="0"/>
              <a:t>Toolkit</a:t>
            </a:r>
            <a:r>
              <a:rPr lang="es-CL" dirty="0" smtClean="0"/>
              <a:t>) </a:t>
            </a:r>
            <a:r>
              <a:rPr lang="es-CL" dirty="0" err="1" smtClean="0"/>
              <a:t>ó</a:t>
            </a:r>
            <a:r>
              <a:rPr lang="es-CL" dirty="0" smtClean="0"/>
              <a:t> </a:t>
            </a:r>
            <a:r>
              <a:rPr lang="es-CL" dirty="0" err="1" smtClean="0"/>
              <a:t>Android</a:t>
            </a:r>
            <a:r>
              <a:rPr lang="es-CL" dirty="0" smtClean="0"/>
              <a:t> Studio (actualmente en estado beta)</a:t>
            </a:r>
          </a:p>
          <a:p>
            <a:pPr lvl="1"/>
            <a:r>
              <a:rPr lang="es-CL" dirty="0" smtClean="0"/>
              <a:t>Bajar eclipse</a:t>
            </a:r>
          </a:p>
          <a:p>
            <a:pPr lvl="1"/>
            <a:r>
              <a:rPr lang="es-CL" dirty="0" smtClean="0"/>
              <a:t>Agregar </a:t>
            </a:r>
            <a:r>
              <a:rPr lang="es-CL" dirty="0" err="1" smtClean="0"/>
              <a:t>Plugin</a:t>
            </a:r>
            <a:r>
              <a:rPr lang="es-CL" dirty="0" smtClean="0"/>
              <a:t> </a:t>
            </a:r>
            <a:r>
              <a:rPr lang="es-CL" dirty="0"/>
              <a:t>ADT (https://dl-ssl.google.com/android/eclipse</a:t>
            </a:r>
            <a:r>
              <a:rPr lang="es-CL" dirty="0" smtClean="0"/>
              <a:t>/)</a:t>
            </a:r>
          </a:p>
          <a:p>
            <a:r>
              <a:rPr lang="es-CL" dirty="0" err="1" smtClean="0"/>
              <a:t>Android</a:t>
            </a:r>
            <a:r>
              <a:rPr lang="es-CL" dirty="0" smtClean="0"/>
              <a:t> SDK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150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Estructura de un proyecto</a:t>
            </a:r>
            <a:endParaRPr lang="es-C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93" y="2304433"/>
            <a:ext cx="5015948" cy="348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8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AndroidManifest.xml</a:t>
            </a:r>
            <a:endParaRPr lang="es-CL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9159" y="2097155"/>
            <a:ext cx="8622873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application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android:icon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="@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drawable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icon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"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android:label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="@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string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app_name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//Declaración de todas las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activities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 de la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app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: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activity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android:name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=".actividad1"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android:label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="@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string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app_name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action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android:name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android.intent.action.MAIN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" /&gt;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category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android:name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android.intent.category.LAUNCHER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" /&gt; 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activity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//El resto son opcionales dependiendo de la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app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: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activity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-alias&gt;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. . . 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&lt;meta-data 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activity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-alias&gt;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service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. . . 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&lt;meta-data/&gt; 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service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&lt;receiver&gt;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. . . 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intent-filter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&lt;meta-data /&gt; &lt;/receiver&gt;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provider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grant-uri-permission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&lt;meta-data 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provider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//Pueden ser declaradas constantes para su uso en todo el programa: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&lt;meta-data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android:value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="1"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android:name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="constante1" /&gt; 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application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&lt;uses-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permission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//Permisos que el usuario debe aceptar al instalar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permission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//Permisos de la 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app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&lt;uses-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sdk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 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//Configuración de las versiones soportadas.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supports-screens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//Pantallas soportadas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&lt;compatible-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screens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 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00D500"/>
                </a:solidFill>
                <a:effectLst/>
                <a:latin typeface="Arial Unicode MS" panose="020B0604020202020204" pitchFamily="34" charset="-128"/>
              </a:rPr>
              <a:t>//Pantallas compatibles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&lt;uses-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configuration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&lt;uses-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feature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permission-tree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permission-group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&lt;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instrumentation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 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&lt;/</a:t>
            </a:r>
            <a:r>
              <a:rPr kumimoji="0" lang="es-CL" sz="1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manifest</a:t>
            </a:r>
            <a:r>
              <a:rPr kumimoji="0" lang="es-CL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anose="020B0604020202020204" pitchFamily="34" charset="-128"/>
              </a:rPr>
              <a:t>&gt; 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9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Permisos (AndroidManifest.xml)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CL" dirty="0"/>
              <a:t>&lt;uses-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android.permission.ACCESS_NETWORK_STATE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android.permission.ACCESS_WIFI_STATE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android.permission.CAMERA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android.permission.INTERNET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android.permission.MODIFY_AUDIO_SETTINGS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android.permission.RECORD_AUDIO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android.permission.WAKE_LOCK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android.permission.WRITE_EXTERNAL_STORAGE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android.permission.READ_CONTACTS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android.permission.WRITE_CONTACTS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android.permission.ACCESS_FINE_LOCATION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android.permission.READ_SMS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android.permission.READ_PHONE_STATE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android.permission.RECEIVE_SMS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android.permission.SEND_SMS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android.permission.WRITE_SMS</a:t>
            </a:r>
            <a:r>
              <a:rPr lang="es-CL" dirty="0" smtClean="0"/>
              <a:t>"/&gt;</a:t>
            </a:r>
          </a:p>
          <a:p>
            <a:pPr marL="0" indent="0">
              <a:buNone/>
            </a:pPr>
            <a:r>
              <a:rPr lang="es-CL" dirty="0" smtClean="0"/>
              <a:t>&lt;</a:t>
            </a:r>
            <a:r>
              <a:rPr lang="es-CL" dirty="0"/>
              <a:t>uses-</a:t>
            </a:r>
            <a:r>
              <a:rPr lang="es-CL" dirty="0" err="1"/>
              <a:t>permission</a:t>
            </a:r>
            <a:r>
              <a:rPr lang="es-CL" dirty="0"/>
              <a:t> </a:t>
            </a:r>
            <a:r>
              <a:rPr lang="es-CL" dirty="0" err="1"/>
              <a:t>android:name</a:t>
            </a:r>
            <a:r>
              <a:rPr lang="es-CL" dirty="0"/>
              <a:t>="</a:t>
            </a:r>
            <a:r>
              <a:rPr lang="es-CL" dirty="0" err="1"/>
              <a:t>android.permission.VIBRATE</a:t>
            </a:r>
            <a:r>
              <a:rPr lang="es-CL" dirty="0"/>
              <a:t>"/&gt;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1405" y="6271551"/>
            <a:ext cx="812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http://developer.android.com/reference/android/Manifest.permission.html</a:t>
            </a:r>
          </a:p>
        </p:txBody>
      </p:sp>
    </p:spTree>
    <p:extLst>
      <p:ext uri="{BB962C8B-B14F-4D97-AF65-F5344CB8AC3E}">
        <p14:creationId xmlns:p14="http://schemas.microsoft.com/office/powerpoint/2010/main" val="634891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1091</Words>
  <Application>Microsoft Office PowerPoint</Application>
  <PresentationFormat>Panorámica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Trebuchet MS</vt:lpstr>
      <vt:lpstr>Wingdings 3</vt:lpstr>
      <vt:lpstr>Faceta</vt:lpstr>
      <vt:lpstr>Introducción a Android</vt:lpstr>
      <vt:lpstr>Tabla de contenidos</vt:lpstr>
      <vt:lpstr>Introducción</vt:lpstr>
      <vt:lpstr>Presentación de PowerPoint</vt:lpstr>
      <vt:lpstr>Fundamentos tecnológicos</vt:lpstr>
      <vt:lpstr>Requerimientos para el desarrollo</vt:lpstr>
      <vt:lpstr>Estructura de un proyecto</vt:lpstr>
      <vt:lpstr>AndroidManifest.xml</vt:lpstr>
      <vt:lpstr>Permisos (AndroidManifest.xml)</vt:lpstr>
      <vt:lpstr>Directorio /res/</vt:lpstr>
      <vt:lpstr>DEMO</vt:lpstr>
      <vt:lpstr>Instrucciones hackaton</vt:lpstr>
      <vt:lpstr>Instrucciones hackaton</vt:lpstr>
      <vt:lpstr>Instrucciones hackaton</vt:lpstr>
      <vt:lpstr>Instrucciones hackaton</vt:lpstr>
      <vt:lpstr>Instrucciones hackaton</vt:lpstr>
      <vt:lpstr>Instrucciones hackaton</vt:lpstr>
      <vt:lpstr>Recomendaciones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Android</dc:title>
  <dc:creator>jiturbe</dc:creator>
  <cp:lastModifiedBy>Juan Iturbe</cp:lastModifiedBy>
  <cp:revision>53</cp:revision>
  <dcterms:created xsi:type="dcterms:W3CDTF">2014-11-12T00:46:12Z</dcterms:created>
  <dcterms:modified xsi:type="dcterms:W3CDTF">2014-11-12T16:05:53Z</dcterms:modified>
</cp:coreProperties>
</file>